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22"/>
  </p:notesMasterIdLst>
  <p:handoutMasterIdLst>
    <p:handoutMasterId r:id="rId23"/>
  </p:handoutMasterIdLst>
  <p:sldIdLst>
    <p:sldId id="257" r:id="rId2"/>
    <p:sldId id="391" r:id="rId3"/>
    <p:sldId id="390" r:id="rId4"/>
    <p:sldId id="419" r:id="rId5"/>
    <p:sldId id="420" r:id="rId6"/>
    <p:sldId id="421" r:id="rId7"/>
    <p:sldId id="423" r:id="rId8"/>
    <p:sldId id="403" r:id="rId9"/>
    <p:sldId id="404" r:id="rId10"/>
    <p:sldId id="422" r:id="rId11"/>
    <p:sldId id="406" r:id="rId12"/>
    <p:sldId id="407" r:id="rId13"/>
    <p:sldId id="412" r:id="rId14"/>
    <p:sldId id="413" r:id="rId15"/>
    <p:sldId id="414" r:id="rId16"/>
    <p:sldId id="409" r:id="rId17"/>
    <p:sldId id="410" r:id="rId18"/>
    <p:sldId id="411" r:id="rId19"/>
    <p:sldId id="399" r:id="rId20"/>
    <p:sldId id="268" r:id="rId21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A725"/>
    <a:srgbClr val="FF9900"/>
    <a:srgbClr val="800000"/>
    <a:srgbClr val="B79895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>
      <p:cViewPr varScale="1">
        <p:scale>
          <a:sx n="111" d="100"/>
          <a:sy n="111" d="100"/>
        </p:scale>
        <p:origin x="9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C59FC85-67A5-43BD-BADE-F4E76999225D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B0C0D4A-9432-4807-B150-60EE1CD25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30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EEB921-0A1C-4FBA-B7EC-6A42ECEDF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72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6A1916-153A-403F-A076-BA9427DAFD07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96913"/>
            <a:ext cx="4659313" cy="34940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23668"/>
            <a:ext cx="5208482" cy="4267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80035-85AC-47B7-A9BB-6E5021B5C4DE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96913"/>
            <a:ext cx="4659313" cy="34940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23668"/>
            <a:ext cx="5208482" cy="4267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80035-85AC-47B7-A9BB-6E5021B5C4DE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96913"/>
            <a:ext cx="4659313" cy="34940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23668"/>
            <a:ext cx="5208482" cy="4267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80035-85AC-47B7-A9BB-6E5021B5C4DE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96913"/>
            <a:ext cx="4659313" cy="34940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23668"/>
            <a:ext cx="5208482" cy="4267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80035-85AC-47B7-A9BB-6E5021B5C4DE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96913"/>
            <a:ext cx="4659313" cy="34940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23668"/>
            <a:ext cx="5208482" cy="4267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80035-85AC-47B7-A9BB-6E5021B5C4DE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96913"/>
            <a:ext cx="4659313" cy="34940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23668"/>
            <a:ext cx="5208482" cy="4267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80035-85AC-47B7-A9BB-6E5021B5C4DE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96913"/>
            <a:ext cx="4659313" cy="34940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23668"/>
            <a:ext cx="5208482" cy="4267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80035-85AC-47B7-A9BB-6E5021B5C4DE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96913"/>
            <a:ext cx="4659313" cy="34940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23668"/>
            <a:ext cx="5208482" cy="4267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6F7C75-01E3-43A6-B09F-6B2DA4219422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96913"/>
            <a:ext cx="4659313" cy="34940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23668"/>
            <a:ext cx="5208482" cy="4267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6F7C75-01E3-43A6-B09F-6B2DA4219422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96913"/>
            <a:ext cx="4659313" cy="34940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23668"/>
            <a:ext cx="5208482" cy="4267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80035-85AC-47B7-A9BB-6E5021B5C4DE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96913"/>
            <a:ext cx="4659313" cy="34940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23668"/>
            <a:ext cx="5208482" cy="4267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80035-85AC-47B7-A9BB-6E5021B5C4DE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96913"/>
            <a:ext cx="4659313" cy="34940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23668"/>
            <a:ext cx="5208482" cy="4267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80035-85AC-47B7-A9BB-6E5021B5C4DE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96913"/>
            <a:ext cx="4659313" cy="34940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23668"/>
            <a:ext cx="5208482" cy="4267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80035-85AC-47B7-A9BB-6E5021B5C4DE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96913"/>
            <a:ext cx="4659313" cy="34940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23668"/>
            <a:ext cx="5208482" cy="4267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80035-85AC-47B7-A9BB-6E5021B5C4DE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96913"/>
            <a:ext cx="4659313" cy="34940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23668"/>
            <a:ext cx="5208482" cy="4267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80035-85AC-47B7-A9BB-6E5021B5C4DE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96913"/>
            <a:ext cx="4659313" cy="34940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23668"/>
            <a:ext cx="5208482" cy="4267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80035-85AC-47B7-A9BB-6E5021B5C4DE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96913"/>
            <a:ext cx="4659313" cy="34940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23668"/>
            <a:ext cx="5208482" cy="4267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80035-85AC-47B7-A9BB-6E5021B5C4DE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96913"/>
            <a:ext cx="4659313" cy="34940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23668"/>
            <a:ext cx="5208482" cy="4267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3F785E3-F211-44E0-8D34-6EA8B5BF3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11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983FD-41CD-409A-9134-3F16C195C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9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ECCD4-E7C8-447E-8D7C-DA7094E6E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25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698B0-500C-4BFB-9F57-57443C2B8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30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E264F8-8235-4EBA-959E-3964B4D92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45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443B7-5298-4199-B2D4-6EBAE04B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78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83B680-A495-479B-AE01-DAD8089B2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8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C6F61-085F-4D59-962B-786016112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87A644-E867-4E4C-BDB1-7566F7F90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71477F1-FD7A-4599-BC9B-0A6CCB02F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CEE58-48F3-4937-B699-650A3E4E0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1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BF34863-46AB-4C35-8CCA-3C5D52688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562600"/>
            <a:ext cx="4191000" cy="7620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June 2016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04800" y="762000"/>
            <a:ext cx="861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i="1" dirty="0" smtClean="0">
                <a:latin typeface="Calibri" pitchFamily="34" charset="0"/>
              </a:rPr>
              <a:t>Downtown Bozeman, MT</a:t>
            </a:r>
          </a:p>
          <a:p>
            <a:pPr algn="ctr"/>
            <a:r>
              <a:rPr lang="en-US" altLang="en-US" sz="2800" b="1" i="1" dirty="0" smtClean="0">
                <a:latin typeface="Calibri" pitchFamily="34" charset="0"/>
              </a:rPr>
              <a:t>Comprehensive Downtown Parking Plan</a:t>
            </a:r>
            <a:endParaRPr lang="en-US" altLang="en-US" sz="2800" dirty="0">
              <a:latin typeface="Calibri" pitchFamily="34" charset="0"/>
            </a:endParaRPr>
          </a:p>
        </p:txBody>
      </p:sp>
      <p:pic>
        <p:nvPicPr>
          <p:cNvPr id="12290" name="Picture 2" descr="G:\Owen\Proposals\RWC logos\RWC Logo small -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9322"/>
            <a:ext cx="3053619" cy="4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istoric Bozema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24200"/>
            <a:ext cx="2895600" cy="213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Bozeman Downtown Pictur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" r="11778" b="881"/>
          <a:stretch>
            <a:fillRect/>
          </a:stretch>
        </p:blipFill>
        <p:spPr>
          <a:xfrm>
            <a:off x="5334000" y="3124200"/>
            <a:ext cx="2819400" cy="213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Phased Parking Plan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7124" y="1905000"/>
            <a:ext cx="817967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parking plan is iterative and divided into two phases.</a:t>
            </a:r>
          </a:p>
          <a:p>
            <a:pPr marL="914400" indent="-457200">
              <a:spcBef>
                <a:spcPts val="1200"/>
              </a:spcBef>
              <a:buClrTx/>
              <a:buSzPct val="100000"/>
              <a:buAutoNum type="alphaLcPeriod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PHASE 1:  0 – 18 months</a:t>
            </a:r>
          </a:p>
          <a:p>
            <a:pPr marL="914400" indent="-457200">
              <a:spcBef>
                <a:spcPts val="1200"/>
              </a:spcBef>
              <a:buClrTx/>
              <a:buSzPct val="100000"/>
              <a:buAutoNum type="alphaLcPeriod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PHASE 2:  18 – 36+ months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638" lvl="1" indent="0">
              <a:spcBef>
                <a:spcPts val="1200"/>
              </a:spcBef>
              <a:buClr>
                <a:srgbClr val="FF0000"/>
              </a:buClr>
              <a:buNone/>
            </a:pPr>
            <a:endParaRPr lang="en-US" sz="1900" dirty="0" smtClean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9250" lvl="1" indent="-34290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199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Phase 1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7124" y="1752600"/>
            <a:ext cx="627467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1" indent="0">
              <a:spcBef>
                <a:spcPts val="1200"/>
              </a:spcBef>
              <a:buClr>
                <a:srgbClr val="FF0000"/>
              </a:buClr>
              <a:buSzPct val="100000"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1:  0 – 18 months</a:t>
            </a:r>
          </a:p>
          <a:p>
            <a:pPr marL="274638" lvl="1" indent="0">
              <a:spcBef>
                <a:spcPts val="1200"/>
              </a:spcBef>
              <a:buClr>
                <a:srgbClr val="FF0000"/>
              </a:buClr>
              <a:buSzPct val="100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1 – 17 set the stage for: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solving near term problems,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implementing basic improvements to the system, 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gathering data to inform good long-term decision making, 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existing supply, and 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the stage for new programs and infrastructure.</a:t>
            </a:r>
          </a:p>
          <a:p>
            <a:pPr marL="349250" lvl="1" indent="-34290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3" t="45005" r="1"/>
          <a:stretch/>
        </p:blipFill>
        <p:spPr bwMode="auto">
          <a:xfrm>
            <a:off x="6477000" y="2514600"/>
            <a:ext cx="2133600" cy="25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4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199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Strategy Recommendations (Phase 1)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7124" y="1676400"/>
            <a:ext cx="642707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1" indent="0">
              <a:spcBef>
                <a:spcPts val="1200"/>
              </a:spcBef>
              <a:buClr>
                <a:srgbClr val="FF0000"/>
              </a:buClr>
              <a:buSzPct val="10000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&amp; ORGANIZATION</a:t>
            </a:r>
          </a:p>
          <a:p>
            <a:pPr marL="457200" lvl="1" indent="-220663"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Formalize Guiding Principles and 85% Rule</a:t>
            </a:r>
          </a:p>
          <a:p>
            <a:pPr marL="457200" lvl="0" indent="-220663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Strengthen the role of the Parking Manager and the Parking Services division to better integrate with Community and Economic development planning. </a:t>
            </a:r>
          </a:p>
          <a:p>
            <a:pPr marL="457200" lvl="0" indent="-220663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Establish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 policy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adjusting rates (on and off-street).</a:t>
            </a:r>
          </a:p>
          <a:p>
            <a:pPr marL="457200" lvl="0" indent="-220663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Establish a Capital Maintenance Reserve Fund.</a:t>
            </a:r>
          </a:p>
          <a:p>
            <a:pPr marL="349250" lvl="1" indent="-34290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..\..\Vancouver\Park N Go\park-n-go-no-arro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53" y="4724400"/>
            <a:ext cx="1229857" cy="125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828800"/>
            <a:ext cx="18097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43703"/>
            <a:ext cx="197485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199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Strategy Recommendations (Phase 1)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7124" y="1676400"/>
            <a:ext cx="452207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1" indent="0">
              <a:spcBef>
                <a:spcPts val="1200"/>
              </a:spcBef>
              <a:buClr>
                <a:srgbClr val="FF0000"/>
              </a:buClr>
              <a:buSzPct val="10000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RELATED </a:t>
            </a:r>
          </a:p>
          <a:p>
            <a:pPr marL="6350" lvl="1" indent="0">
              <a:spcBef>
                <a:spcPts val="1200"/>
              </a:spcBef>
              <a:buClr>
                <a:srgbClr val="FF0000"/>
              </a:buClr>
              <a:buSzPct val="100000"/>
              <a:buNone/>
            </a:pPr>
            <a:endPara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Re-evaluate and restructure the current “cash-in-lieu” program (38.25.040 A. 3. B 1 -4, BMC).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Re-evaluate code-based minimum parking requirements (See 38.25.040 A.2. a &amp; b, BMC).</a:t>
            </a:r>
          </a:p>
          <a:p>
            <a:pPr marL="349250" lvl="1" indent="-34290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48" y="2362200"/>
            <a:ext cx="361950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199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Strategy Recommendations (Phase 1)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7124" y="1676400"/>
            <a:ext cx="589367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1" indent="0">
              <a:spcBef>
                <a:spcPts val="1200"/>
              </a:spcBef>
              <a:buClr>
                <a:srgbClr val="FF0000"/>
              </a:buClr>
              <a:buSzPct val="10000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PARKING MANAGEMENT/OPERATIONS</a:t>
            </a:r>
          </a:p>
          <a:p>
            <a:pPr lvl="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Enhance facilities maintenance plan &amp; upgrade Bridger Garage.</a:t>
            </a: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Develop a schedule of data </a:t>
            </a:r>
            <a:r>
              <a:rPr lang="en-US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collection, 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including on- and off-street inventory (public and private supply</a:t>
            </a:r>
            <a:r>
              <a:rPr lang="en-US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 and negotiate off-street 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shared-use </a:t>
            </a:r>
            <a:r>
              <a:rPr lang="en-US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opportunities.</a:t>
            </a:r>
          </a:p>
          <a:p>
            <a:pPr marL="273050" lvl="1"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Simplify on-street time </a:t>
            </a:r>
            <a:r>
              <a:rPr lang="en-US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stays, consider use of current 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 parking logo </a:t>
            </a:r>
            <a:r>
              <a:rPr lang="en-US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on-street signage.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705600" y="2209800"/>
            <a:ext cx="2143125" cy="3060700"/>
            <a:chOff x="7299" y="2208"/>
            <a:chExt cx="3375" cy="482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80" b="7336"/>
            <a:stretch>
              <a:fillRect/>
            </a:stretch>
          </p:blipFill>
          <p:spPr bwMode="auto">
            <a:xfrm>
              <a:off x="7299" y="2208"/>
              <a:ext cx="3375" cy="3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7299" y="6104"/>
              <a:ext cx="3375" cy="9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Example (Springfield, OR): Incorporating Parking Logo into on-street signage.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5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199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Strategy Recommendations (Phase 1)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7124" y="1676400"/>
            <a:ext cx="787487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1" indent="0">
              <a:spcBef>
                <a:spcPts val="1200"/>
              </a:spcBef>
              <a:buClr>
                <a:srgbClr val="FF0000"/>
              </a:buClr>
              <a:buSzPct val="10000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PARKING MANAGEMENT/OPERATIONS</a:t>
            </a:r>
          </a:p>
          <a:p>
            <a:pPr lvl="0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Establish best-practice protocols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existing enforcement personnel and support enforcement with appropriate technology.</a:t>
            </a:r>
          </a:p>
          <a:p>
            <a:pPr lvl="0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Expand bike parking network to create connections between parking and the downtown to encourage employee bike commute trips and draw customers to downtown businesses.</a:t>
            </a:r>
          </a:p>
          <a:p>
            <a:pPr lvl="0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Evaluate and pursue on-street pricing in high-occupancy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areas (based on data and cost feasibility).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199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Phase 2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7124" y="1828800"/>
            <a:ext cx="817967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1" indent="0">
              <a:spcBef>
                <a:spcPts val="1200"/>
              </a:spcBef>
              <a:buClr>
                <a:srgbClr val="FF0000"/>
              </a:buClr>
              <a:buSzPct val="100000"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 – 36+ months</a:t>
            </a:r>
          </a:p>
          <a:p>
            <a:pPr marL="274638" lvl="1" indent="0">
              <a:spcBef>
                <a:spcPts val="1200"/>
              </a:spcBef>
              <a:buClr>
                <a:srgbClr val="FF0000"/>
              </a:buClr>
              <a:buSzPct val="100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18 – 24 set the stage for: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pricing parking,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creating new access capacity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coordinated parking management in neighborhoods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Identifying funding options for new capacity/growth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Sustained management and service delivery</a:t>
            </a:r>
          </a:p>
          <a:p>
            <a:pPr marL="349250" lvl="1" indent="-34290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03" y="1815662"/>
            <a:ext cx="324539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8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199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Strategy Recommendations (Phase 2)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7124" y="1676400"/>
            <a:ext cx="642707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1" indent="0">
              <a:spcBef>
                <a:spcPts val="1200"/>
              </a:spcBef>
              <a:buClr>
                <a:srgbClr val="FF0000"/>
              </a:buClr>
              <a:buSzPct val="10000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 GROWTH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11150"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 to on-street pricing (based on Phase 1 findings):</a:t>
            </a:r>
          </a:p>
          <a:p>
            <a:pPr marL="968375" lvl="2" indent="-457200">
              <a:spcBef>
                <a:spcPts val="1800"/>
              </a:spcBef>
              <a:buClrTx/>
              <a:buSzPct val="100000"/>
              <a:buFont typeface="+mj-lt"/>
              <a:buAutoNum type="alphaLcParenR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residential and employee permit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(on-street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68375" lvl="2" indent="-457200">
              <a:spcBef>
                <a:spcPts val="1800"/>
              </a:spcBef>
              <a:buClrTx/>
              <a:buSzPct val="100000"/>
              <a:buFont typeface="+mj-lt"/>
              <a:buAutoNum type="alphaLcParenR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Initiate rigorous public engagement and communications/rollout strategy</a:t>
            </a:r>
          </a:p>
          <a:p>
            <a:pPr marL="968375" lvl="2" indent="-457200">
              <a:spcBef>
                <a:spcPts val="1800"/>
              </a:spcBef>
              <a:buClrTx/>
              <a:buSzPct val="100000"/>
              <a:buFont typeface="+mj-lt"/>
              <a:buAutoNum type="alphaLcParenR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Implement on-street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pricing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8325" lvl="1" indent="-331788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2008 Parking District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Signage/Branding Plan.</a:t>
            </a:r>
          </a:p>
          <a:p>
            <a:pPr marL="463550" lvl="1" indent="-457200">
              <a:spcBef>
                <a:spcPts val="1200"/>
              </a:spcBef>
              <a:buClrTx/>
              <a:buFont typeface="+mj-lt"/>
              <a:buAutoNum type="alphaLcParenR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1" indent="-457200">
              <a:spcBef>
                <a:spcPts val="1200"/>
              </a:spcBef>
              <a:buClrTx/>
              <a:buFont typeface="+mj-lt"/>
              <a:buAutoNum type="alphaLcParenR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72" y="1524000"/>
            <a:ext cx="13382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731884"/>
            <a:ext cx="1204208" cy="253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60375"/>
            <a:ext cx="8839199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Strategy Recommendations (Phase 2)</a:t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n-US" sz="2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7124" y="1676400"/>
            <a:ext cx="564895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1" indent="0">
              <a:spcBef>
                <a:spcPts val="1200"/>
              </a:spcBef>
              <a:buClr>
                <a:srgbClr val="FF0000"/>
              </a:buClr>
              <a:buSzPct val="10000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 GROWTH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8325" indent="-331788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Explore expanding access capacity – new parking supply and/or transit/shuttle options </a:t>
            </a:r>
          </a:p>
          <a:p>
            <a:pPr marL="968375" lvl="2" indent="-457200">
              <a:spcBef>
                <a:spcPts val="1200"/>
              </a:spcBef>
              <a:buClrTx/>
              <a:buSzPct val="100000"/>
              <a:buFont typeface="+mj-lt"/>
              <a:buAutoNum type="alphaLcParenR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 parking sites</a:t>
            </a:r>
          </a:p>
          <a:p>
            <a:pPr marL="968375" lvl="2" indent="-457200">
              <a:spcBef>
                <a:spcPts val="1200"/>
              </a:spcBef>
              <a:buClrTx/>
              <a:buSzPct val="100000"/>
              <a:buFont typeface="+mj-lt"/>
              <a:buAutoNum type="alphaLcParenR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 transit/shuttle routes and frequencies</a:t>
            </a:r>
          </a:p>
          <a:p>
            <a:pPr marL="968375" lvl="2" indent="-457200">
              <a:spcBef>
                <a:spcPts val="1200"/>
              </a:spcBef>
              <a:buClrTx/>
              <a:buSzPct val="100000"/>
              <a:buFont typeface="+mj-lt"/>
              <a:buAutoNum type="alphaLcParenR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 forecasting</a:t>
            </a:r>
          </a:p>
          <a:p>
            <a:pPr marL="968375" lvl="2" indent="-457200">
              <a:spcBef>
                <a:spcPts val="1200"/>
              </a:spcBef>
              <a:buClrTx/>
              <a:buSzPct val="100000"/>
              <a:buFont typeface="+mj-lt"/>
              <a:buAutoNum type="alphaLcParenR"/>
            </a:pPr>
            <a:r>
              <a:rPr lang="en-US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 funding options</a:t>
            </a:r>
          </a:p>
          <a:p>
            <a:pPr marL="968375" lvl="2" indent="-457200">
              <a:spcBef>
                <a:spcPts val="1200"/>
              </a:spcBef>
              <a:buClrTx/>
              <a:buSzPct val="100000"/>
              <a:buFont typeface="+mj-lt"/>
              <a:buAutoNum type="alphaLcParenR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Initiate new capacity plan (est. June 2020)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1" indent="-457200">
              <a:spcBef>
                <a:spcPts val="1200"/>
              </a:spcBef>
              <a:buClrTx/>
              <a:buFont typeface="+mj-lt"/>
              <a:buAutoNum type="alphaLcParenR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5" descr="http://farm7.staticflickr.com/6207/6054930325_04e669d158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78" y="1828800"/>
            <a:ext cx="27162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07" y="4191000"/>
            <a:ext cx="24424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4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2400" b="1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839760"/>
            <a:ext cx="8001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Thoughts, Ideas, and Questions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Clr>
                <a:schemeClr val="accent1"/>
              </a:buClr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114800" y="457200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Q &amp; 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82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76200"/>
            <a:ext cx="8534400" cy="7588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19200"/>
            <a:ext cx="8503920" cy="45720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 of Study Area</a:t>
            </a:r>
          </a:p>
          <a:p>
            <a:pPr marL="457200" indent="-4572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Outreach to date</a:t>
            </a:r>
          </a:p>
          <a:p>
            <a:pPr marL="457200" indent="-457200">
              <a:spcBef>
                <a:spcPts val="1200"/>
              </a:spcBef>
              <a:buClrTx/>
              <a:buSzPct val="100000"/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3.	Why Parking Management in Bozeman</a:t>
            </a:r>
          </a:p>
          <a:p>
            <a:pPr marL="457200" indent="-457200">
              <a:spcBef>
                <a:spcPts val="1200"/>
              </a:spcBef>
              <a:buClrTx/>
              <a:buSzPct val="100000"/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4.	Key Findings</a:t>
            </a:r>
          </a:p>
          <a:p>
            <a:pPr marL="457200" indent="-457200">
              <a:spcBef>
                <a:spcPts val="1200"/>
              </a:spcBef>
              <a:buClrTx/>
              <a:buSzPct val="100000"/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5.	Phased Parking Plan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ClrTx/>
              <a:buSzPct val="100000"/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6.	Strategies (0 – 18 months)</a:t>
            </a:r>
          </a:p>
          <a:p>
            <a:pPr marL="457200" indent="-457200">
              <a:spcBef>
                <a:spcPts val="1200"/>
              </a:spcBef>
              <a:buClrTx/>
              <a:buSzPct val="100000"/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7.	Strategies (18 – 36 months)</a:t>
            </a:r>
          </a:p>
          <a:p>
            <a:pPr marL="457200" indent="-457200">
              <a:spcBef>
                <a:spcPts val="1200"/>
              </a:spcBef>
              <a:buClrTx/>
              <a:buSzPct val="100000"/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8.	Q&amp;A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Tx/>
              <a:buSzPct val="100000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78" y="2514600"/>
            <a:ext cx="270210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2400" b="1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2867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THANK YOU!</a:t>
            </a:r>
            <a:endParaRPr lang="en-US" sz="2800" i="1" dirty="0"/>
          </a:p>
        </p:txBody>
      </p:sp>
      <p:pic>
        <p:nvPicPr>
          <p:cNvPr id="6" name="Picture 2" descr="G:\Owen\Proposals\RWC logos\RWC Logo small -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9322"/>
            <a:ext cx="3053619" cy="4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76200"/>
            <a:ext cx="8534400" cy="7588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Area  Boundary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55397"/>
            <a:ext cx="4671189" cy="575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0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304800"/>
            <a:ext cx="8534400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Outreach and Discussion (to date)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Dec. 26, 2015: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Downtown Partnership Postcard mailing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re: January Meetings</a:t>
            </a:r>
          </a:p>
          <a:p>
            <a:pPr lvl="1">
              <a:buClrTx/>
              <a:buSzPct val="95000"/>
              <a:buFont typeface="Calibri" panose="020F0502020204030204" pitchFamily="34" charset="0"/>
              <a:buChar char="—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150+ downtown property owners within Business Improvement District</a:t>
            </a:r>
          </a:p>
          <a:p>
            <a:pPr marL="236538" lvl="1" indent="-236538"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Dec. 31, 2015: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Downtown Partnership e-Announcement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re: January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Meetings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60387" lvl="2" indent="-285750">
              <a:buClrTx/>
              <a:buSzPct val="95000"/>
              <a:buFont typeface="Calibri" panose="020F0502020204030204" pitchFamily="34" charset="0"/>
              <a:buChar char="—"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(408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sent--158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opened)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(44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Jan. 13, 2016: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Neighborhood Public Meeting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Jan. 14, 2016: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Bozeman Parking Commission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Jan. 14, 2016: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Stakeholder Public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Meeting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March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10, 2016:  Bozeman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Parking Commission</a:t>
            </a:r>
          </a:p>
          <a:p>
            <a:pPr lvl="1">
              <a:buClrTx/>
              <a:buFont typeface="Calibri" panose="020F0502020204030204" pitchFamily="34" charset="0"/>
              <a:buChar char="—"/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"Review of Guiding Principles Discussion and Parking Plan Update"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304800"/>
            <a:ext cx="8534400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Outreach and Discussion (to date)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7526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May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12, 2016: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Bozeman Parking Commission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Tx/>
              <a:buFont typeface="Calibri" panose="020F0502020204030204" pitchFamily="34" charset="0"/>
              <a:buChar char="—"/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"Review of Draft Downtown Strategic Parking Management Plan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May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31, 2016: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Downtown Partnership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e-Announcement re: June Meetings</a:t>
            </a:r>
          </a:p>
          <a:p>
            <a:pPr lvl="1">
              <a:buClrTx/>
              <a:buFont typeface="Calibri" panose="020F0502020204030204" pitchFamily="34" charset="0"/>
              <a:buChar char="—"/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1071 sent--316 opened (33%)--39 click-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throughs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draft 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Week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June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8 Neighborhood Public Meeting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June 9 Bozeman Parking Commission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June 9 Stakeholder Public Meeting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304800"/>
            <a:ext cx="8534400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The Role of Parking Management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9050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Support a vital,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growing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interesting downtown.</a:t>
            </a:r>
          </a:p>
          <a:p>
            <a:pPr lvl="0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Get the right parker to the right stall (customers, employees, residents).</a:t>
            </a:r>
          </a:p>
          <a:p>
            <a:pPr lvl="0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Ensure convenient, affordable, and readily available parking.</a:t>
            </a:r>
          </a:p>
          <a:p>
            <a:pPr lvl="0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Ensure that the needs of priority users are met. </a:t>
            </a:r>
          </a:p>
          <a:p>
            <a:pPr lvl="0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Ensure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safe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parking for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users.</a:t>
            </a:r>
          </a:p>
          <a:p>
            <a:pPr lvl="0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Minimize spillover into abutting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neighborhoods.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Ensure that the parking system is financially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sustainable and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accommodates future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growth.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Intended Outcomes (Bozeman Plan)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7124" y="1905000"/>
            <a:ext cx="817967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financially sustainable parking system.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quality parking system (programs and infrastructure).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Sound decision-making supported by objective data and best practices.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Using existing resources to their highest potential.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Planning for growth successfully.</a:t>
            </a:r>
          </a:p>
          <a:p>
            <a:pPr marL="274638" lvl="1" indent="0">
              <a:spcBef>
                <a:spcPts val="1200"/>
              </a:spcBef>
              <a:buClr>
                <a:srgbClr val="FF0000"/>
              </a:buClr>
              <a:buNone/>
            </a:pPr>
            <a:endParaRPr lang="en-US" sz="1900" dirty="0" smtClean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9250" lvl="1" indent="-34290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304800"/>
            <a:ext cx="8534400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Key Findings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403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 lacks formal policy direction for strategic and timely decision-making.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Initial data indicates on-street parking is heavily utilized peak season (&gt;85%).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Off-street parking presents an opportunity for absorbing demand.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Little is known about the private supply of parking.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data needed during non-peak periods.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51993"/>
            <a:ext cx="4114800" cy="343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304800"/>
            <a:ext cx="8534400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Key Findings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7526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Existing equipment systems are outdated (i.e., Bridger Garage).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parking system is not financially sustainable, particularly as regards future growth of supply.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Status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quo system(s) will not result in desired solutions.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Tasks associated with implementing a new parking management plan will require a level of time, resources, reporting/data collection and public engagement that are not currently in place.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Resource identification will be critical to plan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24604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3169</TotalTime>
  <Words>854</Words>
  <Application>Microsoft Office PowerPoint</Application>
  <PresentationFormat>On-screen Show (4:3)</PresentationFormat>
  <Paragraphs>141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Georgia</vt:lpstr>
      <vt:lpstr>Times New Roman</vt:lpstr>
      <vt:lpstr>Wingdings</vt:lpstr>
      <vt:lpstr>Wingdings 2</vt:lpstr>
      <vt:lpstr>Civic</vt:lpstr>
      <vt:lpstr>PowerPoint Presentation</vt:lpstr>
      <vt:lpstr>Agenda</vt:lpstr>
      <vt:lpstr>Study Area  Boundary</vt:lpstr>
      <vt:lpstr> Outreach and Discussion (to date)</vt:lpstr>
      <vt:lpstr> Outreach and Discussion (to date)</vt:lpstr>
      <vt:lpstr> The Role of Parking Management</vt:lpstr>
      <vt:lpstr> Intended Outcomes (Bozeman Plan)</vt:lpstr>
      <vt:lpstr> Key Findings</vt:lpstr>
      <vt:lpstr> Key Findings</vt:lpstr>
      <vt:lpstr> Phased Parking Plan</vt:lpstr>
      <vt:lpstr> Phase 1</vt:lpstr>
      <vt:lpstr>Strategy Recommendations (Phase 1)</vt:lpstr>
      <vt:lpstr> Strategy Recommendations (Phase 1)</vt:lpstr>
      <vt:lpstr> Strategy Recommendations (Phase 1)</vt:lpstr>
      <vt:lpstr> Strategy Recommendations (Phase 1)</vt:lpstr>
      <vt:lpstr> Phase 2</vt:lpstr>
      <vt:lpstr> Strategy Recommendations (Phase 2)</vt:lpstr>
      <vt:lpstr> Strategy Recommendations (Phase 2) </vt:lpstr>
      <vt:lpstr>PowerPoint Presentation</vt:lpstr>
      <vt:lpstr>PowerPoint Presentation</vt:lpstr>
    </vt:vector>
  </TitlesOfParts>
  <Company>LDTMA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</dc:creator>
  <cp:lastModifiedBy>Geoff Solberg</cp:lastModifiedBy>
  <cp:revision>204</cp:revision>
  <cp:lastPrinted>2015-06-23T20:26:46Z</cp:lastPrinted>
  <dcterms:created xsi:type="dcterms:W3CDTF">2009-06-09T16:22:34Z</dcterms:created>
  <dcterms:modified xsi:type="dcterms:W3CDTF">2016-06-10T13:30:12Z</dcterms:modified>
</cp:coreProperties>
</file>